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g/aj1z7zitfjj6CsHGHgMCZTDV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OpenSans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37" Type="http://schemas.openxmlformats.org/officeDocument/2006/relationships/font" Target="fonts/OpenSans-italic.fntdata"/><Relationship Id="rId14" Type="http://schemas.openxmlformats.org/officeDocument/2006/relationships/slide" Target="slides/slide10.xml"/><Relationship Id="rId36" Type="http://schemas.openxmlformats.org/officeDocument/2006/relationships/font" Target="fonts/OpenSans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So, there’s over 12,000+ vendors in our universe now &amp; I thought it could be helpful to quickly chat through how we’re built differently.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We believe we’re crafted, not cobbled -- so let me run through what that means &amp; why that’s important to your specific use case.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a098a96860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a098a96860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a098a96860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1a098a96860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a098a96860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1a098a96860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098a96860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1a098a96860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beb3d999e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1beb3d999e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beb3d999eb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beb3d999eb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a098a96860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1a098a96860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a098a96860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1a098a96860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" name="Google Shape;12;p44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5"/>
          <p:cNvSpPr txBox="1"/>
          <p:nvPr>
            <p:ph idx="1" type="body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</a:lstStyle>
          <a:p/>
        </p:txBody>
      </p:sp>
      <p:sp>
        <p:nvSpPr>
          <p:cNvPr id="43" name="Google Shape;43;p65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1_1_1_1_2_2">
  <p:cSld name="CUSTOM_1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89;p22" id="46" name="Google Shape;46;p69"/>
          <p:cNvPicPr preferRelativeResize="0"/>
          <p:nvPr/>
        </p:nvPicPr>
        <p:blipFill rotWithShape="1">
          <a:blip r:embed="rId3">
            <a:alphaModFix/>
          </a:blip>
          <a:srcRect b="74" l="0" r="0" t="77"/>
          <a:stretch/>
        </p:blipFill>
        <p:spPr>
          <a:xfrm>
            <a:off x="5086351" y="3075125"/>
            <a:ext cx="4057651" cy="206837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9"/>
          <p:cNvSpPr txBox="1"/>
          <p:nvPr>
            <p:ph idx="12" type="sldNum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descr="Obraz 7" id="48" name="Google Shape;4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9650" y="4481738"/>
            <a:ext cx="336550" cy="48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_1_1_1_1">
  <p:cSld name="BLANK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89;p22" id="50" name="Google Shape;50;p70"/>
          <p:cNvPicPr preferRelativeResize="0"/>
          <p:nvPr/>
        </p:nvPicPr>
        <p:blipFill rotWithShape="1">
          <a:blip r:embed="rId3">
            <a:alphaModFix/>
          </a:blip>
          <a:srcRect b="74" l="0" r="0" t="77"/>
          <a:stretch/>
        </p:blipFill>
        <p:spPr>
          <a:xfrm>
            <a:off x="5086351" y="3075125"/>
            <a:ext cx="4057651" cy="20683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0"/>
          <p:cNvSpPr txBox="1"/>
          <p:nvPr>
            <p:ph type="title"/>
          </p:nvPr>
        </p:nvSpPr>
        <p:spPr>
          <a:xfrm>
            <a:off x="2065043" y="213361"/>
            <a:ext cx="5013902" cy="52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Obraz 7" id="52" name="Google Shape;5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9650" y="4481738"/>
            <a:ext cx="336550" cy="48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3_1_1_1_1_2_1_1_1_1_1_1_1_1_2">
  <p:cSld name="BLANK_3_1_1_1_1_2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89;p22" id="54" name="Google Shape;54;p71"/>
          <p:cNvPicPr preferRelativeResize="0"/>
          <p:nvPr/>
        </p:nvPicPr>
        <p:blipFill rotWithShape="1">
          <a:blip r:embed="rId3">
            <a:alphaModFix/>
          </a:blip>
          <a:srcRect b="74" l="0" r="0" t="77"/>
          <a:stretch/>
        </p:blipFill>
        <p:spPr>
          <a:xfrm>
            <a:off x="5086351" y="3075125"/>
            <a:ext cx="4057651" cy="20683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1"/>
          <p:cNvSpPr txBox="1"/>
          <p:nvPr>
            <p:ph type="title"/>
          </p:nvPr>
        </p:nvSpPr>
        <p:spPr>
          <a:xfrm>
            <a:off x="426000" y="368824"/>
            <a:ext cx="5289001" cy="5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71"/>
          <p:cNvSpPr txBox="1"/>
          <p:nvPr>
            <p:ph idx="12" type="sldNum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descr="Obraz 7" id="57" name="Google Shape;5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9650" y="4481738"/>
            <a:ext cx="336550" cy="48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4_Custom Layout">
  <p:cSld name="9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3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ustom Layout">
  <p:cSld name="4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4"/>
          <p:cNvSpPr txBox="1"/>
          <p:nvPr>
            <p:ph idx="12" type="sldNum"/>
          </p:nvPr>
        </p:nvSpPr>
        <p:spPr>
          <a:xfrm>
            <a:off x="6341213" y="4650423"/>
            <a:ext cx="211988" cy="23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6_Custom Layout">
  <p:cSld name="76_Custom Layout">
    <p:bg>
      <p:bgPr>
        <a:solidFill>
          <a:srgbClr val="00000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5"/>
          <p:cNvSpPr/>
          <p:nvPr/>
        </p:nvSpPr>
        <p:spPr>
          <a:xfrm>
            <a:off x="114000" y="96186"/>
            <a:ext cx="8915999" cy="4951127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5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1_Custom Layout">
  <p:cSld name="71_Custom Layout">
    <p:bg>
      <p:bgPr>
        <a:solidFill>
          <a:schemeClr val="accen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/>
          <p:nvPr/>
        </p:nvSpPr>
        <p:spPr>
          <a:xfrm>
            <a:off x="114000" y="96186"/>
            <a:ext cx="8915999" cy="4951127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8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bg>
      <p:bgPr>
        <a:gradFill>
          <a:gsLst>
            <a:gs pos="0">
              <a:srgbClr val="030303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3"/>
          <p:cNvSpPr/>
          <p:nvPr/>
        </p:nvSpPr>
        <p:spPr>
          <a:xfrm>
            <a:off x="114000" y="96186"/>
            <a:ext cx="8915999" cy="4951127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3"/>
          <p:cNvSpPr txBox="1"/>
          <p:nvPr>
            <p:ph idx="12" type="sldNum"/>
          </p:nvPr>
        </p:nvSpPr>
        <p:spPr>
          <a:xfrm>
            <a:off x="6341213" y="4650423"/>
            <a:ext cx="211988" cy="23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Open Sans"/>
              <a:buNone/>
              <a:defRPr b="0" i="0" sz="9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0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60"/>
          <p:cNvSpPr txBox="1"/>
          <p:nvPr>
            <p:ph idx="1" type="body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" name="Google Shape;23;p60"/>
          <p:cNvSpPr txBox="1"/>
          <p:nvPr>
            <p:ph idx="2" type="body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60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61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62"/>
          <p:cNvSpPr txBox="1"/>
          <p:nvPr>
            <p:ph idx="1" type="body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62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3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63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4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4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64"/>
          <p:cNvSpPr txBox="1"/>
          <p:nvPr>
            <p:ph idx="1" type="body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64"/>
          <p:cNvSpPr txBox="1"/>
          <p:nvPr>
            <p:ph idx="2" type="body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64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89;p22" id="69" name="Google Shape;69;p1"/>
          <p:cNvPicPr preferRelativeResize="0"/>
          <p:nvPr/>
        </p:nvPicPr>
        <p:blipFill rotWithShape="1">
          <a:blip r:embed="rId4">
            <a:alphaModFix/>
          </a:blip>
          <a:srcRect b="74" l="0" r="0" t="77"/>
          <a:stretch/>
        </p:blipFill>
        <p:spPr>
          <a:xfrm>
            <a:off x="5086351" y="2571750"/>
            <a:ext cx="4057651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0;p26" id="70" name="Google Shape;7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607" y="4384357"/>
            <a:ext cx="1214262" cy="55249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0" y="1124575"/>
            <a:ext cx="91440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</a:pPr>
            <a:r>
              <a:rPr b="0" i="0" lang="pl-PL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</a:pPr>
            <a:r>
              <a:t/>
            </a:r>
            <a:endParaRPr b="0" i="0" sz="4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</a:pPr>
            <a:r>
              <a:rPr b="0" i="0" lang="pl-PL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HubSpot Sales </a:t>
            </a:r>
            <a:r>
              <a:rPr lang="pl-PL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Enterprise</a:t>
            </a:r>
            <a:endParaRPr b="0"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5447" y="4032830"/>
            <a:ext cx="938769" cy="928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/>
        </p:nvSpPr>
        <p:spPr>
          <a:xfrm>
            <a:off x="341708" y="231204"/>
            <a:ext cx="8460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Wysyłaj automatyczne sekwencje maili do swoich kontaktów 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1734382" y="2058260"/>
            <a:ext cx="496800" cy="3309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00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375" y="742029"/>
            <a:ext cx="4609246" cy="4178922"/>
          </a:xfrm>
          <a:prstGeom prst="rect">
            <a:avLst/>
          </a:prstGeom>
          <a:noFill/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</p:pic>
      <p:sp>
        <p:nvSpPr>
          <p:cNvPr id="134" name="Google Shape;134;p13"/>
          <p:cNvSpPr/>
          <p:nvPr/>
        </p:nvSpPr>
        <p:spPr>
          <a:xfrm>
            <a:off x="1734382" y="3273785"/>
            <a:ext cx="496800" cy="3309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38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1734382" y="4489310"/>
            <a:ext cx="496800" cy="3309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38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134575" y="2023600"/>
            <a:ext cx="15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Pierwszy email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134575" y="3239125"/>
            <a:ext cx="159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Drugi email po 3 dniach 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134575" y="4454650"/>
            <a:ext cx="159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Trzeci email po 6 dnaich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098a96860_0_27"/>
          <p:cNvSpPr txBox="1"/>
          <p:nvPr/>
        </p:nvSpPr>
        <p:spPr>
          <a:xfrm>
            <a:off x="341733" y="425904"/>
            <a:ext cx="8460600" cy="21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Korzystaj z pre-definiowanych, spersonalizowanych schematów maili w komunikacji z klientem. Ustaw sequencer który wyślę za Ciebie maile do wybranych klientów.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/>
        </p:nvSpPr>
        <p:spPr>
          <a:xfrm>
            <a:off x="1288358" y="1489558"/>
            <a:ext cx="6567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Montserrat"/>
              <a:buNone/>
            </a:pPr>
            <a:r>
              <a:rPr b="1" lang="pl-PL" sz="2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Automatyzacje w pracy na lejkach sprzedażowych!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1288357" y="2833487"/>
            <a:ext cx="6567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2500">
                <a:latin typeface="Montserrat"/>
                <a:ea typeface="Montserrat"/>
                <a:cs typeface="Montserrat"/>
                <a:sym typeface="Montserrat"/>
              </a:rPr>
              <a:t>Sprawdź jak HubSpot pomaga obsługiwać pipeline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/>
        </p:nvSpPr>
        <p:spPr>
          <a:xfrm>
            <a:off x="341733" y="425904"/>
            <a:ext cx="8460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Za pomocą automatyzacji twórz zadania dla swoich sprzedawców i innych członków zespołu.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1144802"/>
            <a:ext cx="8839201" cy="3167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 rot="2507071">
            <a:off x="4876187" y="1688719"/>
            <a:ext cx="1002205" cy="33080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38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849" y="2410774"/>
            <a:ext cx="2489800" cy="24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 rot="10800000">
            <a:off x="3996297" y="2845350"/>
            <a:ext cx="1151400" cy="3309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38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a098a96860_0_8"/>
          <p:cNvSpPr txBox="1"/>
          <p:nvPr/>
        </p:nvSpPr>
        <p:spPr>
          <a:xfrm>
            <a:off x="341733" y="425904"/>
            <a:ext cx="84606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Wykorzystaj automatyzacje w lejku sprzedażowym. W momencie wejścia w wybrany etap lejka, automatycznie utwórz zadanie (task) dla swojego sprzedawcy (lub innego członka zespołu) by stale trzymać rękę na pulsie i nigdy nie zapominać o kolejnych krokach w naszym procesie sprzedaży. 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/>
        </p:nvSpPr>
        <p:spPr>
          <a:xfrm>
            <a:off x="341733" y="288043"/>
            <a:ext cx="846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Automatycznie deleguj zadania lub przekazuj informacje do innych osób w firmie </a:t>
            </a:r>
            <a:endParaRPr b="1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50" y="1068485"/>
            <a:ext cx="4236800" cy="377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050" y="1063843"/>
            <a:ext cx="4427550" cy="366677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4"/>
          <p:cNvSpPr/>
          <p:nvPr/>
        </p:nvSpPr>
        <p:spPr>
          <a:xfrm rot="1179177">
            <a:off x="3049155" y="2174708"/>
            <a:ext cx="1329975" cy="42368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a098a96860_0_34"/>
          <p:cNvSpPr txBox="1"/>
          <p:nvPr/>
        </p:nvSpPr>
        <p:spPr>
          <a:xfrm>
            <a:off x="341733" y="425904"/>
            <a:ext cx="84606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Po wejściu transakcji na wybrany etap w lejku HubSpot sam poinformuje mailowo odpowiednie osoby - np wyślę informację do działu prawnego by ten przygotował odpowiednie dokumenty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/>
          <p:nvPr/>
        </p:nvSpPr>
        <p:spPr>
          <a:xfrm>
            <a:off x="341733" y="445268"/>
            <a:ext cx="846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Zbieraj dodatkowe dane w lejku i automatycznie kopiuj je na kartę kontaktu</a:t>
            </a:r>
            <a:endParaRPr b="1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325" y="1326799"/>
            <a:ext cx="3776975" cy="24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50" y="1068668"/>
            <a:ext cx="3046351" cy="377003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/>
          <p:nvPr/>
        </p:nvSpPr>
        <p:spPr>
          <a:xfrm rot="-977483">
            <a:off x="1888412" y="3384953"/>
            <a:ext cx="3241452" cy="47913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a098a96860_0_41"/>
          <p:cNvSpPr txBox="1"/>
          <p:nvPr/>
        </p:nvSpPr>
        <p:spPr>
          <a:xfrm>
            <a:off x="341733" y="425904"/>
            <a:ext cx="84606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Zbieraj dodatkowe informacje na temat transakcji i automatycznie dodaj je na karcie klienta. Upewnij się że wszystkie dane dotyczące transakcji są zbierane (za pomocą dodatkowych pytań w lejku) i automatycznie zapisuj dane na karcie klienta. 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1beb3d999e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211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beb3d999e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71436"/>
            <a:ext cx="8839200" cy="24624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beb3d999eb_0_0"/>
          <p:cNvSpPr/>
          <p:nvPr/>
        </p:nvSpPr>
        <p:spPr>
          <a:xfrm rot="-1262377">
            <a:off x="1946592" y="1916653"/>
            <a:ext cx="4671969" cy="55412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Automatycznie kopiuj transakcję do innego pipeline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288358" y="1489558"/>
            <a:ext cx="6567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Montserrat"/>
              <a:buNone/>
            </a:pPr>
            <a:r>
              <a:rPr b="1" lang="pl-PL" sz="2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Czy HubSpot może pracować za nas</a:t>
            </a:r>
            <a:r>
              <a:rPr b="1" i="0" lang="pl-PL" sz="25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501264" y="2833487"/>
            <a:ext cx="6141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i="0" lang="pl-PL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Zobacz </a:t>
            </a:r>
            <a:r>
              <a:rPr b="1" lang="pl-PL" sz="2500">
                <a:latin typeface="Montserrat"/>
                <a:ea typeface="Montserrat"/>
                <a:cs typeface="Montserrat"/>
                <a:sym typeface="Montserrat"/>
              </a:rPr>
              <a:t>przykłady automatyzacji dostępne w</a:t>
            </a:r>
            <a:r>
              <a:rPr b="1" i="0" lang="pl-PL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pl-PL" sz="2500">
                <a:latin typeface="Montserrat"/>
                <a:ea typeface="Montserrat"/>
                <a:cs typeface="Montserrat"/>
                <a:sym typeface="Montserrat"/>
              </a:rPr>
              <a:t>SalesHub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beb3d999eb_0_8"/>
          <p:cNvSpPr txBox="1"/>
          <p:nvPr/>
        </p:nvSpPr>
        <p:spPr>
          <a:xfrm>
            <a:off x="341733" y="425904"/>
            <a:ext cx="84606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Automatycznie przenieś deal z lejka sprzedażowego do lejka realizacji zamówień.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 Dzięki automatyzacji możemy przekazywać wygrane transakcję do działu realizacji i monitorować kolejne kroki w naszym procesie. </a:t>
            </a:r>
            <a:br>
              <a:rPr b="1" lang="pl-PL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Po przeniesieniu szansy do innego pipeline HubSpot sam przydzieli nowego właściciela transakcji i skopiuje interesujące nas dane. 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/>
          <p:nvPr/>
        </p:nvSpPr>
        <p:spPr>
          <a:xfrm>
            <a:off x="1288358" y="239233"/>
            <a:ext cx="6567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Montserrat"/>
              <a:buNone/>
            </a:pPr>
            <a:r>
              <a:rPr b="1" i="0" lang="pl-PL" sz="25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Podsumowując, automatyzacje w HubSpot to…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5"/>
          <p:cNvSpPr txBox="1"/>
          <p:nvPr/>
        </p:nvSpPr>
        <p:spPr>
          <a:xfrm>
            <a:off x="1104891" y="1110505"/>
            <a:ext cx="69342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b="1" i="0" lang="pl-PL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Większa efektywność i skuteczność Twoich handlowców</a:t>
            </a:r>
            <a:endParaRPr b="1" i="0" sz="2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b="1" lang="pl-PL" sz="2500">
                <a:latin typeface="Montserrat"/>
                <a:ea typeface="Montserrat"/>
                <a:cs typeface="Montserrat"/>
                <a:sym typeface="Montserrat"/>
              </a:rPr>
              <a:t>Pełna kontrola szans sprzedaży 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AutoNum type="arabicPeriod"/>
            </a:pPr>
            <a:r>
              <a:rPr b="1" lang="pl-PL" sz="2500">
                <a:latin typeface="Montserrat"/>
                <a:ea typeface="Montserrat"/>
                <a:cs typeface="Montserrat"/>
                <a:sym typeface="Montserrat"/>
              </a:rPr>
              <a:t>Łatwa wymiana informacji pomiędzy różnymi zespołami w firmie 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AutoNum type="arabicPeriod"/>
            </a:pPr>
            <a:r>
              <a:rPr b="1" lang="pl-PL" sz="2500">
                <a:latin typeface="Montserrat"/>
                <a:ea typeface="Montserrat"/>
                <a:cs typeface="Montserrat"/>
                <a:sym typeface="Montserrat"/>
              </a:rPr>
              <a:t>Łatwiejsze zarządzanie transakcjami 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AutoNum type="arabicPeriod"/>
            </a:pPr>
            <a:r>
              <a:rPr b="1" lang="pl-PL" sz="2500">
                <a:latin typeface="Montserrat"/>
                <a:ea typeface="Montserrat"/>
                <a:cs typeface="Montserrat"/>
                <a:sym typeface="Montserrat"/>
              </a:rPr>
              <a:t>Oszczędność czasu przez ograniczenie pracy administracyjnej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3016" y="1990936"/>
            <a:ext cx="2557968" cy="116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/>
        </p:nvSpPr>
        <p:spPr>
          <a:xfrm>
            <a:off x="1288358" y="1489558"/>
            <a:ext cx="6567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Montserrat"/>
              <a:buNone/>
            </a:pPr>
            <a:r>
              <a:rPr b="1" i="0" lang="pl-PL" sz="25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Zacznijmy od pracy na kontaktach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782724" y="2833487"/>
            <a:ext cx="75786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i="0" lang="pl-PL" sz="2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Jak automatyzacje HubSpot </a:t>
            </a:r>
            <a:r>
              <a:rPr b="1" lang="pl-PL" sz="2500">
                <a:latin typeface="Montserrat"/>
                <a:ea typeface="Montserrat"/>
                <a:cs typeface="Montserrat"/>
                <a:sym typeface="Montserrat"/>
              </a:rPr>
              <a:t>ułatwiają pracę na kontaktach?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/>
        </p:nvSpPr>
        <p:spPr>
          <a:xfrm>
            <a:off x="341733" y="574085"/>
            <a:ext cx="8460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Automatyczna zmiana lifecycle stage lub lead status 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920273"/>
            <a:ext cx="8839201" cy="279601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/>
          <p:nvPr/>
        </p:nvSpPr>
        <p:spPr>
          <a:xfrm rot="5400000">
            <a:off x="6435325" y="1590576"/>
            <a:ext cx="756900" cy="3309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38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 rot="5400000">
            <a:off x="3470500" y="1590575"/>
            <a:ext cx="771900" cy="3309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38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341733" y="425904"/>
            <a:ext cx="8460600" cy="3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Po zapisaniu połączenia z klientem, system sam ustawi nam nowy lifecycle stage i lead status w zależności od stanu wyniku połączenia np jeżeli klient nie odebrał a wynik połączenia to “no answer” wtedy Hubspot automatycznie zmienia lead status klienta na “próba kontaktu”. Automatyzacja pomaga nam wyeliminować proste zadania administracyjne oraz pomaga utrzymać porządek w zarządzaniu naszymi kontaktami.  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/>
        </p:nvSpPr>
        <p:spPr>
          <a:xfrm>
            <a:off x="341733" y="574085"/>
            <a:ext cx="8460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Automatyczne kopiowanie danych z kontaktu na firmę (i odwrotnie).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8"/>
          <p:cNvSpPr/>
          <p:nvPr/>
        </p:nvSpPr>
        <p:spPr>
          <a:xfrm rot="-9849550">
            <a:off x="2165854" y="2516612"/>
            <a:ext cx="496765" cy="330861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00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705" y="920285"/>
            <a:ext cx="2246889" cy="391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805" y="920285"/>
            <a:ext cx="2320713" cy="39184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/>
          <p:nvPr/>
        </p:nvSpPr>
        <p:spPr>
          <a:xfrm rot="422364">
            <a:off x="2646089" y="2713983"/>
            <a:ext cx="2017105" cy="330987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38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 rot="422364">
            <a:off x="2850889" y="3120958"/>
            <a:ext cx="2017105" cy="330987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38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 rot="422364">
            <a:off x="2974939" y="3565358"/>
            <a:ext cx="2017105" cy="330987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2C00"/>
              </a:gs>
              <a:gs pos="100000">
                <a:srgbClr val="FF7567"/>
              </a:gs>
            </a:gsLst>
            <a:lin ang="16200038" scaled="0"/>
          </a:gradFill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a098a96860_0_12"/>
          <p:cNvSpPr txBox="1"/>
          <p:nvPr/>
        </p:nvSpPr>
        <p:spPr>
          <a:xfrm>
            <a:off x="341733" y="425904"/>
            <a:ext cx="8460600" cy="21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Nie trać czasu na ręczne przepisywanie danych - w HubSpot wszystkie dane mogą kopiować się automatycznie na kontakt, transakcję lub firmę. 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/>
        </p:nvSpPr>
        <p:spPr>
          <a:xfrm>
            <a:off x="341708" y="341985"/>
            <a:ext cx="8460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Automatyczne przypisanie sprzedawcy do kontaktu (np po kraju)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112" y="804235"/>
            <a:ext cx="2636024" cy="3918415"/>
          </a:xfrm>
          <a:prstGeom prst="rect">
            <a:avLst/>
          </a:prstGeom>
          <a:noFill/>
          <a:ln cap="flat" cmpd="sng" w="9525">
            <a:solidFill>
              <a:srgbClr val="F83B0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20"/>
              </a:srgbClr>
            </a:outerShdw>
          </a:effectLst>
        </p:spPr>
      </p:pic>
      <p:pic>
        <p:nvPicPr>
          <p:cNvPr id="120" name="Google Shape;12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037" y="804235"/>
            <a:ext cx="2335968" cy="4150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/>
          <p:nvPr/>
        </p:nvSpPr>
        <p:spPr>
          <a:xfrm>
            <a:off x="658850" y="3129525"/>
            <a:ext cx="381900" cy="3969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3030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a098a96860_0_16"/>
          <p:cNvSpPr txBox="1"/>
          <p:nvPr/>
        </p:nvSpPr>
        <p:spPr>
          <a:xfrm>
            <a:off x="341733" y="425904"/>
            <a:ext cx="8460600" cy="21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b="1" lang="pl-PL" sz="1800">
                <a:latin typeface="Montserrat"/>
                <a:ea typeface="Montserrat"/>
                <a:cs typeface="Montserrat"/>
                <a:sym typeface="Montserrat"/>
              </a:rPr>
              <a:t>Szybko i sprawnie przekazuj leady do sprzedaży - automatycznie przydzielaj nowe leady do odpowiednich sprzedawców na podstawie zebranych danych (np po regionie, kraju, mieście, branży itd) 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8B39B"/>
      </a:accent1>
      <a:accent2>
        <a:srgbClr val="F94113"/>
      </a:accent2>
      <a:accent3>
        <a:srgbClr val="08CC8E"/>
      </a:accent3>
      <a:accent4>
        <a:srgbClr val="EDEDED"/>
      </a:accent4>
      <a:accent5>
        <a:srgbClr val="F5F5F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8B39B"/>
      </a:accent1>
      <a:accent2>
        <a:srgbClr val="F94113"/>
      </a:accent2>
      <a:accent3>
        <a:srgbClr val="08CC8E"/>
      </a:accent3>
      <a:accent4>
        <a:srgbClr val="EDEDED"/>
      </a:accent4>
      <a:accent5>
        <a:srgbClr val="F5F5F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</cp:coreProperties>
</file>